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25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785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560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46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090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439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203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595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58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697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43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E3E6-D791-43A7-B190-4FBFF96E02B5}" type="datetimeFigureOut">
              <a:rPr lang="nl-BE" smtClean="0"/>
              <a:t>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6608-60B1-442F-B3BE-EB0CABB181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23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west-vlaamse milieufeder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5" y="132937"/>
            <a:ext cx="2272290" cy="7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78222" y="1797738"/>
            <a:ext cx="693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Is </a:t>
            </a:r>
            <a:r>
              <a:rPr lang="nl-BE" dirty="0" err="1" smtClean="0"/>
              <a:t>pro-actieve</a:t>
            </a:r>
            <a:r>
              <a:rPr lang="nl-BE" dirty="0" smtClean="0"/>
              <a:t> aanpak (positief) windkader gunstig voor ‘onze’ doele</a:t>
            </a:r>
            <a:r>
              <a:rPr lang="nl-BE" dirty="0"/>
              <a:t>n</a:t>
            </a:r>
            <a:r>
              <a:rPr lang="nl-BE" dirty="0" smtClean="0"/>
              <a:t>? (rol als afwegingskader bezwaar/ actieve promotie standpunt en beleidsbeinvloeding?) 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878222" y="3081471"/>
            <a:ext cx="693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Welke aspecten aan dit van </a:t>
            </a:r>
            <a:r>
              <a:rPr lang="nl-BE" dirty="0" err="1" smtClean="0"/>
              <a:t>Natuur.koepel</a:t>
            </a:r>
            <a:r>
              <a:rPr lang="nl-BE" dirty="0" smtClean="0"/>
              <a:t> kunnen we meenemen? Wat extra?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1878222" y="3869130"/>
            <a:ext cx="6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Per regio? Provinciaal? 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1878222" y="4379790"/>
            <a:ext cx="6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Hoe dit proces begeleiden?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1878222" y="4890450"/>
            <a:ext cx="6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Is proactieve aanpak (positief) windkader gunstig voor ‘onze’ doele</a:t>
            </a:r>
            <a:r>
              <a:rPr lang="nl-BE" dirty="0"/>
              <a:t>n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802" y="3803639"/>
            <a:ext cx="2286198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8088"/>
            <a:ext cx="5358229" cy="3089912"/>
          </a:xfrm>
          <a:prstGeom prst="rect">
            <a:avLst/>
          </a:prstGeom>
        </p:spPr>
      </p:pic>
      <p:pic>
        <p:nvPicPr>
          <p:cNvPr id="2050" name="Picture 2" descr="Afbeeldingsresultaat voor zonnepanelen wate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8614" cy="34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gld.nl/data/uploads/2016/07/57907cfea2737_solarpark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37" y="0"/>
            <a:ext cx="6032164" cy="34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l="270" t="13934" r="1486" b="9309"/>
          <a:stretch/>
        </p:blipFill>
        <p:spPr>
          <a:xfrm>
            <a:off x="6159837" y="3768088"/>
            <a:ext cx="6032163" cy="30899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07" y="1102479"/>
            <a:ext cx="5845065" cy="497287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96874" y="97409"/>
            <a:ext cx="9514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Zonnevelden op akkers of water: </a:t>
            </a:r>
            <a:r>
              <a:rPr lang="nl-B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nieuwe </a:t>
            </a:r>
            <a:r>
              <a:rPr lang="nl-BE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biofuel</a:t>
            </a:r>
            <a:r>
              <a:rPr lang="nl-BE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kansen? </a:t>
            </a:r>
            <a:endParaRPr lang="nl-BE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Afbeeldingsresultaat voor west-vlaamse milieufederat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243" y="6334897"/>
            <a:ext cx="1501344" cy="5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nnepan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78729"/>
              </p:ext>
            </p:extLst>
          </p:nvPr>
        </p:nvGraphicFramePr>
        <p:xfrm>
          <a:off x="0" y="4395917"/>
          <a:ext cx="2413000" cy="2462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183"/>
                <a:gridCol w="1360285"/>
                <a:gridCol w="659532"/>
              </a:tblGrid>
              <a:tr h="520528"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 dirty="0">
                          <a:effectLst/>
                        </a:rPr>
                        <a:t>plaats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100" u="none" strike="noStrike" dirty="0">
                          <a:effectLst/>
                        </a:rPr>
                        <a:t>gemeente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benuttingsgraad (in%)*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7055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Waregem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6,6%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2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Harelbeke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6,3%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3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Anzegem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5,9%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Deerlijk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5,5%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Wevelgem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5,0%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Oudenburg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4,6%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Veurne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4,6%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8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Gistel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4,4%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Bredene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4,4%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10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Tielt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 dirty="0">
                          <a:effectLst/>
                        </a:rPr>
                        <a:t>4,4%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50682"/>
              </p:ext>
            </p:extLst>
          </p:nvPr>
        </p:nvGraphicFramePr>
        <p:xfrm>
          <a:off x="9779000" y="4762500"/>
          <a:ext cx="24130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183"/>
                <a:gridCol w="1360285"/>
                <a:gridCol w="659532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Damme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2,7%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55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Ledegem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2,6%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Spiere-Helkijn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2,6%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57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Koksijde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2,4%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58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Heuvelland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2,3%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59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Avelgem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2,3%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60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De Haan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2,2%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61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De Panne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2,2%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62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Mesen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2,1%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63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Knokke-Heist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>
                          <a:effectLst/>
                        </a:rPr>
                        <a:t>1,8%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u="none" strike="noStrike">
                          <a:effectLst/>
                        </a:rPr>
                        <a:t>64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Nieuwpoort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100" u="none" strike="noStrike" dirty="0">
                          <a:effectLst/>
                        </a:rPr>
                        <a:t>1,7%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5235334" y="234341"/>
            <a:ext cx="6870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br>
              <a:rPr lang="nl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Grootste zonnepotentieel in West-Vlaanderen</a:t>
            </a:r>
          </a:p>
          <a:p>
            <a:pPr algn="r"/>
            <a:r>
              <a:rPr lang="nl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West-Vlaamse benuttingsgraad daken: 3,8% (laagste)</a:t>
            </a:r>
            <a:br>
              <a:rPr lang="nl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Vermogen/inwoner: 474 Watt (Limburg op 1 met 612 Watt)</a:t>
            </a:r>
            <a:br>
              <a:rPr lang="nl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B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930"/>
            <a:ext cx="2521390" cy="2145151"/>
          </a:xfrm>
          <a:prstGeom prst="rect">
            <a:avLst/>
          </a:prstGeom>
        </p:spPr>
      </p:pic>
      <p:pic>
        <p:nvPicPr>
          <p:cNvPr id="1030" name="Picture 6" descr="Bestand:Angry s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2775250"/>
            <a:ext cx="1809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8513" t="40720" r="29662" b="7868"/>
          <a:stretch/>
        </p:blipFill>
        <p:spPr>
          <a:xfrm>
            <a:off x="3581260" y="1549843"/>
            <a:ext cx="3854201" cy="26649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2837" t="25105" r="38784" b="15195"/>
          <a:stretch/>
        </p:blipFill>
        <p:spPr>
          <a:xfrm>
            <a:off x="7494078" y="304800"/>
            <a:ext cx="3775283" cy="33033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22162" t="19939" r="24730" b="12793"/>
          <a:stretch/>
        </p:blipFill>
        <p:spPr>
          <a:xfrm>
            <a:off x="5700584" y="3934604"/>
            <a:ext cx="3781167" cy="269396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911178" y="823660"/>
            <a:ext cx="41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Zonnepanelen op water: ze komen er. 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1" y="88999"/>
            <a:ext cx="2160870" cy="183865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/>
          <a:srcRect l="29392" t="21381" r="34177" b="9069"/>
          <a:stretch/>
        </p:blipFill>
        <p:spPr>
          <a:xfrm>
            <a:off x="-147174" y="2284505"/>
            <a:ext cx="3784425" cy="4063880"/>
          </a:xfrm>
          <a:prstGeom prst="rect">
            <a:avLst/>
          </a:prstGeom>
        </p:spPr>
      </p:pic>
      <p:pic>
        <p:nvPicPr>
          <p:cNvPr id="11" name="Picture 2" descr="Afbeeldingsresultaat voor west-vlaamse milieufederat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291" y="6348385"/>
            <a:ext cx="1501344" cy="5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911178" y="734661"/>
            <a:ext cx="41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Zonnepanelen op water: SWOT (je)?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4" y="0"/>
            <a:ext cx="2160870" cy="183865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059" y="2224216"/>
            <a:ext cx="4744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PRO: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1200" dirty="0"/>
              <a:t>S</a:t>
            </a:r>
            <a:r>
              <a:rPr lang="nl-BE" sz="1200" dirty="0" smtClean="0"/>
              <a:t>tructuren kunnen dienen als substraat en dus voeding, maar ook schuilplaats;</a:t>
            </a:r>
            <a:br>
              <a:rPr lang="nl-BE" sz="1200" dirty="0" smtClean="0"/>
            </a:br>
            <a:r>
              <a:rPr lang="nl-BE" sz="1200" dirty="0" smtClean="0"/>
              <a:t>Aantakking met drijvende planteneilanden; </a:t>
            </a:r>
            <a:br>
              <a:rPr lang="nl-BE" sz="1200" dirty="0" smtClean="0"/>
            </a:br>
            <a:r>
              <a:rPr lang="nl-BE" sz="1200" dirty="0" smtClean="0"/>
              <a:t>Water koelt zonnepanelen/ meer instraling en weerkaatsing: hoog rendement;</a:t>
            </a:r>
            <a:br>
              <a:rPr lang="nl-BE" sz="1200" dirty="0" smtClean="0"/>
            </a:br>
            <a:r>
              <a:rPr lang="nl-BE" sz="1200" dirty="0" smtClean="0"/>
              <a:t>Grootschaliger, dus eenvoudiger (goedkoper afhankelijk van stroming);</a:t>
            </a:r>
            <a:br>
              <a:rPr lang="nl-BE" sz="1200" dirty="0" smtClean="0"/>
            </a:br>
            <a:r>
              <a:rPr lang="nl-BE" sz="1200" dirty="0" smtClean="0"/>
              <a:t>Minder verdamping;</a:t>
            </a:r>
            <a:br>
              <a:rPr lang="nl-BE" sz="1200" dirty="0" smtClean="0"/>
            </a:br>
            <a:r>
              <a:rPr lang="nl-BE" sz="1200" dirty="0" smtClean="0"/>
              <a:t>Draaien ev. mee met zon;</a:t>
            </a:r>
            <a:br>
              <a:rPr lang="nl-BE" sz="1200" dirty="0" smtClean="0"/>
            </a:br>
            <a:r>
              <a:rPr lang="nl-BE" sz="1200" dirty="0" smtClean="0"/>
              <a:t/>
            </a:r>
            <a:br>
              <a:rPr lang="nl-BE" sz="1200" dirty="0" smtClean="0"/>
            </a:br>
            <a:r>
              <a:rPr lang="nl-BE" sz="1200" i="1" dirty="0" smtClean="0"/>
              <a:t>Tweezijdige panelen </a:t>
            </a:r>
            <a:r>
              <a:rPr lang="nl-BE" sz="1200" i="1" dirty="0" err="1" smtClean="0"/>
              <a:t>tgo</a:t>
            </a:r>
            <a:r>
              <a:rPr lang="nl-BE" sz="1200" i="1" dirty="0" smtClean="0"/>
              <a:t> pontons</a:t>
            </a:r>
            <a:r>
              <a:rPr lang="nl-BE" sz="1200" dirty="0" smtClean="0"/>
              <a:t/>
            </a:r>
            <a:br>
              <a:rPr lang="nl-BE" sz="1200" dirty="0" smtClean="0"/>
            </a:br>
            <a:endParaRPr lang="nl-BE" sz="1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33784" t="44685" r="45676" b="28408"/>
          <a:stretch/>
        </p:blipFill>
        <p:spPr>
          <a:xfrm>
            <a:off x="230658" y="4744995"/>
            <a:ext cx="2504303" cy="18452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33851" t="20660" r="45879" b="51352"/>
          <a:stretch/>
        </p:blipFill>
        <p:spPr>
          <a:xfrm>
            <a:off x="2842054" y="4744994"/>
            <a:ext cx="2423620" cy="1882345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6495535" y="0"/>
            <a:ext cx="5473216" cy="6194534"/>
            <a:chOff x="6495535" y="0"/>
            <a:chExt cx="5473216" cy="6194534"/>
          </a:xfrm>
        </p:grpSpPr>
        <p:sp>
          <p:nvSpPr>
            <p:cNvPr id="7" name="Tekstvak 6"/>
            <p:cNvSpPr txBox="1"/>
            <p:nvPr/>
          </p:nvSpPr>
          <p:spPr>
            <a:xfrm>
              <a:off x="6495535" y="2224216"/>
              <a:ext cx="4922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Bedreiging:</a:t>
              </a:r>
              <a:br>
                <a:rPr lang="nl-BE" dirty="0" smtClean="0"/>
              </a:br>
              <a:r>
                <a:rPr lang="nl-BE" dirty="0" smtClean="0"/>
                <a:t/>
              </a:r>
              <a:br>
                <a:rPr lang="nl-BE" dirty="0" smtClean="0"/>
              </a:br>
              <a:r>
                <a:rPr lang="nl-BE" sz="1200" dirty="0" smtClean="0"/>
                <a:t>Effecten op boven- en onderwaterfauna weinig gekend;</a:t>
              </a:r>
              <a:br>
                <a:rPr lang="nl-BE" sz="1200" dirty="0" smtClean="0"/>
              </a:br>
              <a:r>
                <a:rPr lang="nl-BE" sz="1200" dirty="0" smtClean="0"/>
                <a:t>Bedekkingsgraad heeft effect op onderwaterleven (fytoplankton, temperatuur, …);</a:t>
              </a:r>
              <a:br>
                <a:rPr lang="nl-BE" sz="1200" dirty="0" smtClean="0"/>
              </a:br>
              <a:r>
                <a:rPr lang="nl-BE" sz="1200" dirty="0" smtClean="0"/>
                <a:t>Effect op voedselvoorziening/rustplek watervogels (</a:t>
              </a:r>
              <a:r>
                <a:rPr lang="nl-BE" sz="1200" dirty="0" err="1" smtClean="0"/>
                <a:t>afh</a:t>
              </a:r>
              <a:r>
                <a:rPr lang="nl-BE" sz="1200" dirty="0" smtClean="0"/>
                <a:t>. bedekkingsgraad);</a:t>
              </a:r>
              <a:br>
                <a:rPr lang="nl-BE" sz="1200" dirty="0" smtClean="0"/>
              </a:br>
              <a:r>
                <a:rPr lang="nl-BE" sz="1200" dirty="0" smtClean="0"/>
                <a:t>Verwarring watervogels zonnepanelen – wateroppervlak (te pletter vliegen?);</a:t>
              </a:r>
              <a:br>
                <a:rPr lang="nl-BE" sz="1200" dirty="0" smtClean="0"/>
              </a:br>
              <a:r>
                <a:rPr lang="nl-BE" sz="1200" dirty="0" smtClean="0"/>
                <a:t>Mogelijks habitatverlies (ook zeebodem – verankering?)</a:t>
              </a:r>
              <a:br>
                <a:rPr lang="nl-BE" sz="1200" dirty="0" smtClean="0"/>
              </a:br>
              <a:r>
                <a:rPr lang="nl-BE" sz="1200" dirty="0" smtClean="0"/>
                <a:t>Zonlicht belemmeren en bacteriële processen in water? </a:t>
              </a:r>
              <a:br>
                <a:rPr lang="nl-BE" sz="1200" dirty="0" smtClean="0"/>
              </a:br>
              <a:r>
                <a:rPr lang="nl-BE" sz="1200" dirty="0" smtClean="0"/>
                <a:t>Onderhoud en </a:t>
              </a:r>
              <a:r>
                <a:rPr lang="nl-BE" sz="1200" dirty="0" smtClean="0"/>
                <a:t>effect </a:t>
              </a:r>
              <a:r>
                <a:rPr lang="nl-BE" sz="1200" dirty="0" smtClean="0"/>
                <a:t>producten op natuur? </a:t>
              </a:r>
              <a:br>
                <a:rPr lang="nl-BE" sz="1200" dirty="0" smtClean="0"/>
              </a:br>
              <a:r>
                <a:rPr lang="nl-BE" sz="1200" dirty="0" smtClean="0"/>
                <a:t>Belevingswaarde. </a:t>
              </a:r>
              <a:br>
                <a:rPr lang="nl-BE" sz="1200" dirty="0" smtClean="0"/>
              </a:br>
              <a:r>
                <a:rPr lang="nl-BE" sz="1200" dirty="0" smtClean="0"/>
                <a:t/>
              </a:r>
              <a:br>
                <a:rPr lang="nl-BE" sz="1200" dirty="0" smtClean="0"/>
              </a:br>
              <a:r>
                <a:rPr lang="nl-BE" sz="1200" dirty="0" smtClean="0"/>
                <a:t>Op zee:</a:t>
              </a:r>
              <a:br>
                <a:rPr lang="nl-BE" sz="1200" dirty="0" smtClean="0"/>
              </a:br>
              <a:r>
                <a:rPr lang="nl-BE" sz="1200" dirty="0" smtClean="0"/>
                <a:t>Aangetoond (groot) effect op plankton door licht en stromingsbeperking (vanaf 40% bedekking sterke terugval)</a:t>
              </a:r>
              <a:br>
                <a:rPr lang="nl-BE" sz="1200" dirty="0" smtClean="0"/>
              </a:br>
              <a:r>
                <a:rPr lang="nl-BE" sz="1200" dirty="0" smtClean="0"/>
                <a:t/>
              </a:r>
              <a:br>
                <a:rPr lang="nl-BE" sz="1200" dirty="0" smtClean="0"/>
              </a:br>
              <a:r>
                <a:rPr lang="nl-BE" sz="1200" dirty="0" smtClean="0"/>
                <a:t/>
              </a:r>
              <a:br>
                <a:rPr lang="nl-BE" sz="1200" dirty="0" smtClean="0"/>
              </a:br>
              <a:r>
                <a:rPr lang="nl-BE" sz="1200" dirty="0" smtClean="0"/>
                <a:t/>
              </a:r>
              <a:br>
                <a:rPr lang="nl-BE" sz="1200" dirty="0" smtClean="0"/>
              </a:br>
              <a:endParaRPr lang="nl-BE" sz="1200" dirty="0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8082" y="0"/>
              <a:ext cx="1810669" cy="1859441"/>
            </a:xfrm>
            <a:prstGeom prst="rect">
              <a:avLst/>
            </a:prstGeom>
          </p:spPr>
        </p:pic>
      </p:grpSp>
      <p:pic>
        <p:nvPicPr>
          <p:cNvPr id="11" name="Picture 2" descr="Afbeeldingsresultaat voor west-vlaamse milieufeder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07" y="6194534"/>
            <a:ext cx="1501344" cy="5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911178" y="734661"/>
            <a:ext cx="46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Zonnepanelen op land: ander paar mouwen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4" y="0"/>
            <a:ext cx="2160870" cy="183865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911177" y="1220632"/>
            <a:ext cx="624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Bestemmingsneutraliteit: natuur én akkers technisch mogelijk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33176" t="49249" r="33716" b="29490"/>
          <a:stretch/>
        </p:blipFill>
        <p:spPr>
          <a:xfrm>
            <a:off x="8155459" y="5612"/>
            <a:ext cx="4036541" cy="145809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34527" t="40240" r="34932" b="26847"/>
          <a:stretch/>
        </p:blipFill>
        <p:spPr>
          <a:xfrm>
            <a:off x="9508087" y="5261652"/>
            <a:ext cx="2683913" cy="162697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412" y="1555587"/>
            <a:ext cx="3017588" cy="201304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/>
          <a:srcRect l="33378" t="56937" r="33784" b="28648"/>
          <a:stretch/>
        </p:blipFill>
        <p:spPr>
          <a:xfrm>
            <a:off x="7269899" y="3814119"/>
            <a:ext cx="5004480" cy="123567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40726" y="2075935"/>
            <a:ext cx="8307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Zonnepanelen in landbouwgebied:</a:t>
            </a:r>
            <a:br>
              <a:rPr lang="nl-BE" dirty="0" smtClean="0"/>
            </a:br>
            <a:r>
              <a:rPr lang="nl-BE" sz="1400" dirty="0"/>
              <a:t>Zelfde standpunt als </a:t>
            </a:r>
            <a:r>
              <a:rPr lang="nl-BE" sz="1400" dirty="0" err="1"/>
              <a:t>biofuel</a:t>
            </a:r>
            <a:r>
              <a:rPr lang="nl-BE" sz="1400" dirty="0"/>
              <a:t>? Of nuance? 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Winst biodiversiteit afhankelijk van uitgangspositie: </a:t>
            </a:r>
            <a:r>
              <a:rPr lang="nl-BE" sz="1400" dirty="0" err="1" smtClean="0"/>
              <a:t>turbograsland+zonnepanelen</a:t>
            </a:r>
            <a:r>
              <a:rPr lang="nl-BE" sz="1400" dirty="0" smtClean="0"/>
              <a:t>= winst/</a:t>
            </a:r>
          </a:p>
          <a:p>
            <a:r>
              <a:rPr lang="nl-BE" sz="1400" dirty="0"/>
              <a:t>	</a:t>
            </a:r>
            <a:r>
              <a:rPr lang="nl-BE" sz="1400" dirty="0" smtClean="0"/>
              <a:t>vernatting (na drainage + zonnepanelen) = winst (ook voor CO2);</a:t>
            </a:r>
            <a:br>
              <a:rPr lang="nl-BE" sz="1400" dirty="0" smtClean="0"/>
            </a:br>
            <a:r>
              <a:rPr lang="nl-BE" sz="1400" dirty="0" smtClean="0"/>
              <a:t>Landschapsvervuiling </a:t>
            </a:r>
            <a:r>
              <a:rPr lang="nl-BE" sz="1400" dirty="0" err="1" smtClean="0"/>
              <a:t>tgo</a:t>
            </a:r>
            <a:r>
              <a:rPr lang="nl-BE" sz="1400" dirty="0" smtClean="0"/>
              <a:t> inkleding (ecologisch opwaarderen);</a:t>
            </a:r>
            <a:br>
              <a:rPr lang="nl-BE" sz="1400" dirty="0" smtClean="0"/>
            </a:br>
            <a:r>
              <a:rPr lang="nl-BE" sz="1400" dirty="0" smtClean="0"/>
              <a:t>Ontwrichting grondprijzen: “</a:t>
            </a:r>
            <a:r>
              <a:rPr lang="nl-BE" sz="1400" dirty="0" err="1" smtClean="0"/>
              <a:t>Chint</a:t>
            </a:r>
            <a:r>
              <a:rPr lang="nl-BE" sz="1400" dirty="0" smtClean="0"/>
              <a:t> </a:t>
            </a:r>
            <a:r>
              <a:rPr lang="nl-BE" sz="1400" dirty="0"/>
              <a:t>Solar biedt </a:t>
            </a:r>
            <a:r>
              <a:rPr lang="nl-BE" sz="1400" dirty="0" err="1"/>
              <a:t>Quadenoord</a:t>
            </a:r>
            <a:r>
              <a:rPr lang="nl-BE" sz="1400" dirty="0"/>
              <a:t> 5.000 euro huur per hectare zonnepanelen per jaar</a:t>
            </a:r>
            <a:r>
              <a:rPr lang="nl-BE" sz="1400" dirty="0" smtClean="0"/>
              <a:t>.”</a:t>
            </a:r>
            <a:br>
              <a:rPr lang="nl-BE" sz="1400" dirty="0" smtClean="0"/>
            </a:br>
            <a:r>
              <a:rPr lang="nl-BE" sz="1100" i="1" dirty="0" smtClean="0"/>
              <a:t>Landbouw brengt een 1200 EUR op afhankelijk van teelt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Druk op resterende landbouwgronden (intensivering of dubbeldoelgebruik (graasweide)?)</a:t>
            </a:r>
            <a:br>
              <a:rPr lang="nl-BE" sz="1400" dirty="0" smtClean="0"/>
            </a:br>
            <a:r>
              <a:rPr lang="nl-BE" sz="1400" dirty="0" smtClean="0"/>
              <a:t>Weinig geweten over (permanente) gevolgen bodem.</a:t>
            </a:r>
            <a:br>
              <a:rPr lang="nl-BE" sz="1400" dirty="0" smtClean="0"/>
            </a:br>
            <a:r>
              <a:rPr lang="nl-BE" sz="1400" dirty="0" smtClean="0"/>
              <a:t> </a:t>
            </a:r>
          </a:p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7"/>
          <a:srcRect l="33919" t="33273" r="21554" b="23724"/>
          <a:stretch/>
        </p:blipFill>
        <p:spPr>
          <a:xfrm>
            <a:off x="2174790" y="4062302"/>
            <a:ext cx="4415480" cy="2398699"/>
          </a:xfrm>
          <a:prstGeom prst="rect">
            <a:avLst/>
          </a:prstGeom>
        </p:spPr>
      </p:pic>
      <p:pic>
        <p:nvPicPr>
          <p:cNvPr id="13" name="Picture 2" descr="Afbeeldingsresultaat voor west-vlaamse milieufederat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4" y="6208280"/>
            <a:ext cx="1501344" cy="5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911178" y="734661"/>
            <a:ext cx="46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Zonnepanelen op land: ander paar mouwen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4" y="0"/>
            <a:ext cx="2160870" cy="183865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98372" y="1434819"/>
            <a:ext cx="8307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Zonnepanelen in natuurgebied:</a:t>
            </a:r>
            <a:br>
              <a:rPr lang="nl-BE" dirty="0"/>
            </a:br>
            <a:r>
              <a:rPr lang="nl-BE" sz="1200" dirty="0" smtClean="0"/>
              <a:t>Negatief voor reeds bestaande natuurlijke leefomgevingen: niet in natuurgebied dus.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401595" y="2324625"/>
            <a:ext cx="4310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Effect broedvogels:</a:t>
            </a:r>
            <a:br>
              <a:rPr lang="nl-BE" dirty="0" smtClean="0"/>
            </a:br>
            <a:r>
              <a:rPr lang="nl-BE" sz="1200" dirty="0" smtClean="0"/>
              <a:t>Negatief:</a:t>
            </a:r>
            <a:br>
              <a:rPr lang="nl-BE" sz="1200" dirty="0" smtClean="0"/>
            </a:br>
            <a:r>
              <a:rPr lang="nl-BE" sz="1200" dirty="0" smtClean="0"/>
              <a:t>- grauwe gors – weidevogels algemeen (weids zicht nodig)</a:t>
            </a:r>
            <a:br>
              <a:rPr lang="nl-BE" sz="1200" dirty="0" smtClean="0"/>
            </a:br>
            <a:r>
              <a:rPr lang="nl-BE" sz="1200" dirty="0" smtClean="0"/>
              <a:t>- buizerd, rode wouw, torenvalk (wel foerageer).</a:t>
            </a:r>
            <a:br>
              <a:rPr lang="nl-BE" sz="1200" dirty="0" smtClean="0"/>
            </a:br>
            <a:r>
              <a:rPr lang="nl-BE" sz="1200" dirty="0" smtClean="0"/>
              <a:t/>
            </a:r>
            <a:br>
              <a:rPr lang="nl-BE" sz="1200" dirty="0" smtClean="0"/>
            </a:br>
            <a:r>
              <a:rPr lang="nl-BE" sz="1200" dirty="0" smtClean="0"/>
              <a:t>Komen voor in zonneparken als broedvogel: veldleeuwerik, graspieper, gele kwikstaart, ringmus, kneu, geelgors, paapje, grauwe klauwier, patrijs. 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1200" dirty="0" smtClean="0"/>
              <a:t>Nieuwe </a:t>
            </a:r>
            <a:r>
              <a:rPr lang="nl-BE" sz="1200" dirty="0"/>
              <a:t>nestlocatie voor</a:t>
            </a:r>
            <a:r>
              <a:rPr lang="nl-BE" sz="1200" dirty="0" smtClean="0"/>
              <a:t>: </a:t>
            </a:r>
            <a:r>
              <a:rPr lang="nl-BE" sz="1200" dirty="0"/>
              <a:t>kneu, witte kwikstaart, zwarte roodstaart, grauwe klauwier, </a:t>
            </a:r>
            <a:r>
              <a:rPr lang="nl-BE" sz="1200" dirty="0" smtClean="0"/>
              <a:t>kramsvogel</a:t>
            </a:r>
            <a:br>
              <a:rPr lang="nl-BE" sz="1200" dirty="0" smtClean="0"/>
            </a:br>
            <a:r>
              <a:rPr lang="nl-BE" sz="1200" dirty="0" smtClean="0"/>
              <a:t/>
            </a:r>
            <a:br>
              <a:rPr lang="nl-BE" sz="1200" dirty="0" smtClean="0"/>
            </a:br>
            <a:r>
              <a:rPr lang="nl-BE" sz="1200" dirty="0" smtClean="0"/>
              <a:t>Aanvliegingen beperkt of onzeker </a:t>
            </a:r>
            <a:endParaRPr lang="nl-BE" sz="1200" dirty="0"/>
          </a:p>
        </p:txBody>
      </p:sp>
      <p:sp>
        <p:nvSpPr>
          <p:cNvPr id="13" name="Tekstvak 12"/>
          <p:cNvSpPr txBox="1"/>
          <p:nvPr/>
        </p:nvSpPr>
        <p:spPr>
          <a:xfrm>
            <a:off x="401595" y="5092540"/>
            <a:ext cx="43104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Effect insecten:</a:t>
            </a:r>
            <a:br>
              <a:rPr lang="nl-BE" dirty="0" smtClean="0"/>
            </a:br>
            <a:r>
              <a:rPr lang="nl-BE" sz="1200" dirty="0"/>
              <a:t>P</a:t>
            </a:r>
            <a:r>
              <a:rPr lang="nl-BE" sz="1200" dirty="0" smtClean="0"/>
              <a:t>ositief (vlinders, bijen,…) daar waar mengsels ingezaaid zijn (tegenover oorspronkelijke ‘dode’ situatie) </a:t>
            </a:r>
            <a:br>
              <a:rPr lang="nl-BE" sz="1200" dirty="0" smtClean="0"/>
            </a:br>
            <a:r>
              <a:rPr lang="nl-BE" sz="1200" dirty="0" smtClean="0"/>
              <a:t>Neutraal voor sprinkhanensoorten (</a:t>
            </a:r>
            <a:r>
              <a:rPr lang="nl-BE" sz="1200" dirty="0" err="1" smtClean="0"/>
              <a:t>zongebonden</a:t>
            </a:r>
            <a:r>
              <a:rPr lang="nl-BE" sz="1200" dirty="0" smtClean="0"/>
              <a:t>)</a:t>
            </a:r>
            <a:br>
              <a:rPr lang="nl-BE" sz="1200" dirty="0" smtClean="0"/>
            </a:br>
            <a:r>
              <a:rPr lang="nl-BE" sz="1200" dirty="0" smtClean="0"/>
              <a:t>Door rust, </a:t>
            </a:r>
            <a:r>
              <a:rPr lang="nl-BE" sz="1200" dirty="0" err="1" smtClean="0"/>
              <a:t>nutrientarm</a:t>
            </a:r>
            <a:r>
              <a:rPr lang="nl-BE" sz="1200" dirty="0" smtClean="0"/>
              <a:t> en natuurlijke aanleg meer reptielen en amfibieën dan in akker-/weidegebied.  </a:t>
            </a:r>
            <a:br>
              <a:rPr lang="nl-BE" sz="1200" dirty="0" smtClean="0"/>
            </a:br>
            <a:r>
              <a:rPr lang="nl-BE" sz="1200" dirty="0" smtClean="0"/>
              <a:t/>
            </a:r>
            <a:br>
              <a:rPr lang="nl-BE" sz="1200" dirty="0" smtClean="0"/>
            </a:br>
            <a:endParaRPr lang="nl-BE" sz="1200" dirty="0"/>
          </a:p>
        </p:txBody>
      </p:sp>
      <p:sp>
        <p:nvSpPr>
          <p:cNvPr id="15" name="Tekstvak 14"/>
          <p:cNvSpPr txBox="1"/>
          <p:nvPr/>
        </p:nvSpPr>
        <p:spPr>
          <a:xfrm>
            <a:off x="5537887" y="3707129"/>
            <a:ext cx="654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Effect vegetaties:</a:t>
            </a:r>
            <a:br>
              <a:rPr lang="nl-BE" dirty="0" smtClean="0"/>
            </a:br>
            <a:r>
              <a:rPr lang="nl-BE" sz="1200" dirty="0" smtClean="0"/>
              <a:t>Graafwerken en </a:t>
            </a:r>
            <a:r>
              <a:rPr lang="nl-BE" sz="1200" dirty="0" err="1" smtClean="0"/>
              <a:t>beschaduwing</a:t>
            </a:r>
            <a:r>
              <a:rPr lang="nl-BE" sz="1200" dirty="0" smtClean="0"/>
              <a:t> unaniem negatief voor bestaande vegetaties (ook schraal grasland);</a:t>
            </a:r>
            <a:br>
              <a:rPr lang="nl-BE" sz="1200" dirty="0" smtClean="0"/>
            </a:br>
            <a:r>
              <a:rPr lang="nl-BE" sz="1200" dirty="0" smtClean="0"/>
              <a:t>Weinig onderzoek naar welke vegetatietypes wel mogelijk zijn;  </a:t>
            </a:r>
            <a:br>
              <a:rPr lang="nl-BE" sz="1200" dirty="0" smtClean="0"/>
            </a:br>
            <a:r>
              <a:rPr lang="nl-BE" sz="1200" dirty="0" smtClean="0"/>
              <a:t>Weinig licht onder en tussen zonnepanelen: bosplanten mits voldoende water. </a:t>
            </a:r>
            <a:br>
              <a:rPr lang="nl-BE" sz="1200" dirty="0" smtClean="0"/>
            </a:br>
            <a:endParaRPr lang="nl-BE" sz="1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481" y="683374"/>
            <a:ext cx="1810669" cy="1859441"/>
          </a:xfrm>
          <a:prstGeom prst="rect">
            <a:avLst/>
          </a:prstGeom>
        </p:spPr>
      </p:pic>
      <p:pic>
        <p:nvPicPr>
          <p:cNvPr id="9" name="Picture 2" descr="Afbeeldingsresultaat voor west-vlaamse milieufederat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503" y="6249092"/>
            <a:ext cx="1501344" cy="5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911178" y="734661"/>
            <a:ext cx="46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Zonnepanelen op land: ander paar mouwen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4" y="0"/>
            <a:ext cx="2160870" cy="183865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304354" y="1434819"/>
            <a:ext cx="830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Andere locaties? 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2567" t="30871" r="32433" b="25766"/>
          <a:stretch/>
        </p:blipFill>
        <p:spPr>
          <a:xfrm>
            <a:off x="815546" y="2314832"/>
            <a:ext cx="6004813" cy="41848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33243" t="40841" r="34594" b="35255"/>
          <a:stretch/>
        </p:blipFill>
        <p:spPr>
          <a:xfrm>
            <a:off x="6820359" y="4110680"/>
            <a:ext cx="4867032" cy="20347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331" y="1434819"/>
            <a:ext cx="4427323" cy="1789769"/>
          </a:xfrm>
          <a:prstGeom prst="rect">
            <a:avLst/>
          </a:prstGeom>
        </p:spPr>
      </p:pic>
      <p:pic>
        <p:nvPicPr>
          <p:cNvPr id="9" name="Picture 2" descr="Afbeeldingsresultaat voor west-vlaamse milieufeder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534" y="51647"/>
            <a:ext cx="1501344" cy="5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9574</TotalTime>
  <Words>230</Words>
  <Application>Microsoft Office PowerPoint</Application>
  <PresentationFormat>Breedbeeld</PresentationFormat>
  <Paragraphs>90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West-Vlaamse Milieufederatie</dc:creator>
  <cp:lastModifiedBy>West-Vlaamse Milieufederatie</cp:lastModifiedBy>
  <cp:revision>30</cp:revision>
  <dcterms:created xsi:type="dcterms:W3CDTF">2020-01-30T14:52:00Z</dcterms:created>
  <dcterms:modified xsi:type="dcterms:W3CDTF">2020-02-07T11:28:11Z</dcterms:modified>
</cp:coreProperties>
</file>