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78" r:id="rId4"/>
    <p:sldId id="279" r:id="rId5"/>
    <p:sldId id="258" r:id="rId6"/>
    <p:sldId id="268" r:id="rId7"/>
    <p:sldId id="280" r:id="rId8"/>
    <p:sldId id="259" r:id="rId9"/>
    <p:sldId id="267" r:id="rId10"/>
    <p:sldId id="275" r:id="rId11"/>
    <p:sldId id="281" r:id="rId12"/>
    <p:sldId id="282" r:id="rId13"/>
    <p:sldId id="283" r:id="rId14"/>
    <p:sldId id="285" r:id="rId15"/>
    <p:sldId id="373" r:id="rId16"/>
    <p:sldId id="369" r:id="rId17"/>
    <p:sldId id="370" r:id="rId18"/>
    <p:sldId id="374" r:id="rId19"/>
    <p:sldId id="376" r:id="rId20"/>
    <p:sldId id="375" r:id="rId21"/>
    <p:sldId id="378" r:id="rId22"/>
    <p:sldId id="377" r:id="rId2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6A0A89-5F54-FB4F-AB54-B8FF02638C90}" v="112" dt="2026-09-28T13:22:05.1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6"/>
    <p:restoredTop sz="94665"/>
  </p:normalViewPr>
  <p:slideViewPr>
    <p:cSldViewPr snapToGrid="0">
      <p:cViewPr varScale="1">
        <p:scale>
          <a:sx n="191" d="100"/>
          <a:sy n="191" d="100"/>
        </p:scale>
        <p:origin x="23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eter Anseeuw" userId="e4a5cb1e-b0b6-4cdf-b4bc-10ee4de61caf" providerId="ADAL" clId="{5EF3EFCC-DEFF-598D-A8AD-04F9E16E3BA9}"/>
    <pc:docChg chg="modSld">
      <pc:chgData name="Dieter Anseeuw" userId="e4a5cb1e-b0b6-4cdf-b4bc-10ee4de61caf" providerId="ADAL" clId="{5EF3EFCC-DEFF-598D-A8AD-04F9E16E3BA9}" dt="2026-09-28T13:22:05.148" v="0" actId="18331"/>
      <pc:docMkLst>
        <pc:docMk/>
      </pc:docMkLst>
      <pc:sldChg chg="modSp">
        <pc:chgData name="Dieter Anseeuw" userId="e4a5cb1e-b0b6-4cdf-b4bc-10ee4de61caf" providerId="ADAL" clId="{5EF3EFCC-DEFF-598D-A8AD-04F9E16E3BA9}" dt="2026-09-28T13:22:05.148" v="0" actId="18331"/>
        <pc:sldMkLst>
          <pc:docMk/>
          <pc:sldMk cId="2870668233" sldId="378"/>
        </pc:sldMkLst>
        <pc:picChg chg="mod">
          <ac:chgData name="Dieter Anseeuw" userId="e4a5cb1e-b0b6-4cdf-b4bc-10ee4de61caf" providerId="ADAL" clId="{5EF3EFCC-DEFF-598D-A8AD-04F9E16E3BA9}" dt="2026-09-28T13:22:05.148" v="0" actId="18331"/>
          <ac:picMkLst>
            <pc:docMk/>
            <pc:sldMk cId="2870668233" sldId="378"/>
            <ac:picMk id="5" creationId="{F6F14A09-0C6B-F0BE-9590-BA8318610E4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A6DE1-6FB3-5B44-A758-00578E4DFAD6}" type="datetimeFigureOut">
              <a:rPr lang="nl-BE" smtClean="0"/>
              <a:t>28/09/2026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B14538-9D2F-7448-8B39-2D24A743324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7437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975E37-F4FA-43A5-63F4-16AB47D8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8E12FBB-8973-B91F-507D-4807B1DB01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E2054BA-077F-E86F-98D8-C17B92095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F53E-F1D5-C043-ACB6-3485AD9AE823}" type="datetimeFigureOut">
              <a:rPr lang="nl-BE" smtClean="0"/>
              <a:t>28/09/2026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FC93371-CF07-0EA7-3E5C-5810E8386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87BA263-4E2C-CE28-7EC5-7E31CF1DF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A05C-B5D4-E14B-9EEE-11B10C3F8ED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61135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C68DA2-D6E0-5165-66CB-0DFB551CF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84073A-E550-B3C8-F559-04849EC5A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1B3BB19-0FBE-CC71-A984-E6422DECA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F53E-F1D5-C043-ACB6-3485AD9AE823}" type="datetimeFigureOut">
              <a:rPr lang="nl-BE" smtClean="0"/>
              <a:t>28/09/2026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8B77B65-BD05-1276-6BE4-CEA487260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8D86BB3-E5C2-7260-9510-DB71767E3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A05C-B5D4-E14B-9EEE-11B10C3F8ED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31560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6C341C-E2A6-D7FA-2B55-407B07E20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BDD7098-2C82-DF5E-4AA9-718938D32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5A8FADB-4F84-080C-8BD8-DE9222CED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F53E-F1D5-C043-ACB6-3485AD9AE823}" type="datetimeFigureOut">
              <a:rPr lang="nl-BE" smtClean="0"/>
              <a:t>28/09/2026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861A54C-86C9-374B-7228-F92050865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99611E-2A60-A2F2-CB2D-5DDB4498E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A05C-B5D4-E14B-9EEE-11B10C3F8ED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5612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AE4236-873C-5900-DFE3-F3D5A4456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8CA3D1-9979-A7B0-2819-9F256EAB1C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5E818A9-58DF-DB4C-6FC3-CA8E62EEF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20AED32-08FE-C25F-C4C0-96ED9EC8A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F53E-F1D5-C043-ACB6-3485AD9AE823}" type="datetimeFigureOut">
              <a:rPr lang="nl-BE" smtClean="0"/>
              <a:t>28/09/2026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617AF33-F577-198D-C121-16DA01DDF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07947C5-FCD4-0091-64CB-ED9C582D0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A05C-B5D4-E14B-9EEE-11B10C3F8ED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73217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49D096-0211-AA11-EA44-3830D08E3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B48E3AA-1F47-9F6C-375F-43B55826D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F283ACF-D1B3-748E-2AA1-BD06DB4DCE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9152788-8DF2-03C7-4C1A-805D28C804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EF09B95-243B-8EDB-7D72-5DE5ED2D26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D26A1C4-8CD5-84CC-87CF-522C9A8EB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F53E-F1D5-C043-ACB6-3485AD9AE823}" type="datetimeFigureOut">
              <a:rPr lang="nl-BE" smtClean="0"/>
              <a:t>28/09/2026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3811CBF-87F0-DCF9-3814-E1D8A7B7D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4D00130-18DC-A71F-5EB1-A51E0405B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A05C-B5D4-E14B-9EEE-11B10C3F8ED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71569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EFB1FE-7CE8-191F-30C5-7EBC5784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32A1602-F331-E738-E4E6-380CC0AB4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F53E-F1D5-C043-ACB6-3485AD9AE823}" type="datetimeFigureOut">
              <a:rPr lang="nl-BE" smtClean="0"/>
              <a:t>28/09/2026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B936D5E-CA98-5E9A-C44F-B1CEA25A0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4ED3D7B-0A51-D5D2-5F7E-E9EFFB62E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A05C-B5D4-E14B-9EEE-11B10C3F8ED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51454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2A4F514-324B-AA21-6AB4-E6CF82623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F53E-F1D5-C043-ACB6-3485AD9AE823}" type="datetimeFigureOut">
              <a:rPr lang="nl-BE" smtClean="0"/>
              <a:t>28/09/2026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360C48B-3C3E-D6AC-1988-FB2CC4237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F3BA276-4FC9-B477-EEE3-DFF8E5CE2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A05C-B5D4-E14B-9EEE-11B10C3F8ED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3357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A87A6B-6A94-F9EF-E393-A1C0C75AE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FB728FD-7EFC-9F9B-569C-870026464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248F2B6-6534-5A5E-5EE9-454D7CD60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E264907-64CB-CE96-899E-FBF0CADFD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F53E-F1D5-C043-ACB6-3485AD9AE823}" type="datetimeFigureOut">
              <a:rPr lang="nl-BE" smtClean="0"/>
              <a:t>28/09/2026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0CE5365-3ECE-8E75-5EF7-C8B891ED7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C51697A-73DD-CAFF-B264-BA28D1AED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A05C-B5D4-E14B-9EEE-11B10C3F8ED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72473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2EB33A-AE82-82DB-11A7-DD1F6DD30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73C043B-40F6-895F-BB18-16D50F1F08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20518CD-46D7-247B-E0F5-114C519461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EA1FED5-CBF0-CF68-6689-F01D99580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F53E-F1D5-C043-ACB6-3485AD9AE823}" type="datetimeFigureOut">
              <a:rPr lang="nl-BE" smtClean="0"/>
              <a:t>28/09/2026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54E0C9A-AD37-79F4-188C-79598DC78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6696CA2-EAAE-32FF-400D-86A7946AB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A05C-B5D4-E14B-9EEE-11B10C3F8ED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83335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FE7E1E-6DAC-DCF3-772A-F267CEDA6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888018-45C9-F981-5C8B-4391BB5ED8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62BBDA4-1B3B-7DF4-5459-3ECE442C4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F53E-F1D5-C043-ACB6-3485AD9AE823}" type="datetimeFigureOut">
              <a:rPr lang="nl-BE" smtClean="0"/>
              <a:t>28/09/2026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F63F18-FB86-CB06-3121-D8FC618ED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DF843E1-41B3-F330-6CB4-34BBEC5F7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A05C-B5D4-E14B-9EEE-11B10C3F8ED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95191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D8F847F7-02DF-8F55-6103-EBC8F8F7BF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D37452F-41F2-BC06-94E5-1A71FA0B2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CD68537-9A35-087F-F3E0-A2E92EDE1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F53E-F1D5-C043-ACB6-3485AD9AE823}" type="datetimeFigureOut">
              <a:rPr lang="nl-BE" smtClean="0"/>
              <a:t>28/09/2026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43FA9C7-95D4-57B4-C317-78341A72F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6273A5E-F844-B0C4-F074-850019DED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A05C-B5D4-E14B-9EEE-11B10C3F8ED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13629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C377937-27EF-3275-6A20-F10240716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98A89B1-6E84-A643-2B0F-57E962728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FA7E29-06B3-5BBB-CB00-259FD88553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B6F53E-F1D5-C043-ACB6-3485AD9AE823}" type="datetimeFigureOut">
              <a:rPr lang="nl-BE" smtClean="0"/>
              <a:t>28/09/2026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3870E9-C8B3-3798-2EA1-864560EFC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D55BC33-D55B-2CBF-384A-70640486B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9DA05C-B5D4-E14B-9EEE-11B10C3F8ED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37831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ymaps.arcgis.com/stories/74472320f91d49f591866367c6a87d9d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B76A67-A486-8DA8-5426-2B0E27AD9E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1" y="2284678"/>
            <a:ext cx="11913898" cy="971284"/>
          </a:xfrm>
        </p:spPr>
        <p:txBody>
          <a:bodyPr/>
          <a:lstStyle/>
          <a:p>
            <a:r>
              <a:rPr lang="nl-BE" dirty="0"/>
              <a:t>Natuurinclusief: van buurt tot huis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FD5B08E-516E-D3CF-5231-27B9E63C1554}"/>
              </a:ext>
            </a:extLst>
          </p:cNvPr>
          <p:cNvSpPr txBox="1"/>
          <p:nvPr/>
        </p:nvSpPr>
        <p:spPr>
          <a:xfrm>
            <a:off x="10045682" y="6321159"/>
            <a:ext cx="1747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i="1" dirty="0"/>
              <a:t>Dieter Anseeuw</a:t>
            </a:r>
          </a:p>
        </p:txBody>
      </p:sp>
      <p:pic>
        <p:nvPicPr>
          <p:cNvPr id="6" name="Afbeelding 5" descr="Afbeelding met Lettertype, Graphics, grafische vormgeving, schermopname&#10;&#10;Door AI gegenereerde inhoud is mogelijk onjuist.">
            <a:extLst>
              <a:ext uri="{FF2B5EF4-FFF2-40B4-BE49-F238E27FC236}">
                <a16:creationId xmlns:a16="http://schemas.microsoft.com/office/drawing/2014/main" id="{A4AC94C2-94F8-FF15-B34F-E942689C30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7255" y="5627255"/>
            <a:ext cx="1424763" cy="50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794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me - European Platform for Urban Greening - Urban greening is essential  for climate resilience, biodiversity and the well-being of city dwellers">
            <a:extLst>
              <a:ext uri="{FF2B5EF4-FFF2-40B4-BE49-F238E27FC236}">
                <a16:creationId xmlns:a16="http://schemas.microsoft.com/office/drawing/2014/main" id="{20A8D5E6-24F9-5D2A-7707-9F5F23B7C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48415" y="0"/>
            <a:ext cx="130888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EECD2C83-43ED-02D7-ACCE-60690EA9612A}"/>
              </a:ext>
            </a:extLst>
          </p:cNvPr>
          <p:cNvSpPr/>
          <p:nvPr/>
        </p:nvSpPr>
        <p:spPr>
          <a:xfrm>
            <a:off x="-448415" y="956932"/>
            <a:ext cx="13088828" cy="3433759"/>
          </a:xfrm>
          <a:prstGeom prst="rect">
            <a:avLst/>
          </a:prstGeom>
          <a:solidFill>
            <a:srgbClr val="156082">
              <a:alpha val="2549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4EBDCD-AA3A-9B82-BA84-C91DE0250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545" y="1127047"/>
            <a:ext cx="10038907" cy="32211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BE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EU's green vision for urbanization involves transforming cities into healthier, more sustainable, and climate-resilient environments</a:t>
            </a:r>
          </a:p>
        </p:txBody>
      </p:sp>
    </p:spTree>
    <p:extLst>
      <p:ext uri="{BB962C8B-B14F-4D97-AF65-F5344CB8AC3E}">
        <p14:creationId xmlns:p14="http://schemas.microsoft.com/office/powerpoint/2010/main" val="3038743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079421-A180-A7E3-332A-50A2229B3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640"/>
            <a:ext cx="10515600" cy="1325563"/>
          </a:xfrm>
        </p:spPr>
        <p:txBody>
          <a:bodyPr/>
          <a:lstStyle/>
          <a:p>
            <a:pPr algn="ctr"/>
            <a:r>
              <a:rPr lang="nl-BE" dirty="0"/>
              <a:t>Beleidsplan Ruimte Vlaanderen (BRV)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343F55F-4411-CFEC-D36D-D2A77E211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8909" y="1606770"/>
            <a:ext cx="6574891" cy="4351338"/>
          </a:xfrm>
        </p:spPr>
        <p:txBody>
          <a:bodyPr/>
          <a:lstStyle/>
          <a:p>
            <a:pPr marL="0" indent="0">
              <a:buNone/>
            </a:pPr>
            <a:r>
              <a:rPr lang="nl-BE" dirty="0"/>
              <a:t>De ruimte heeft in 2050 een fijnmazig netwerk van groenblauwe aders dwars doorheen de open en bebouwde ruimte, die bijdragen tot biodiversiteit, verbinding van natuurgebieden, klimaatadaptatie, gezondere leefomgeving en leefkwaliteit.</a:t>
            </a:r>
          </a:p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8EDF97F-9D5F-6A26-0F74-D19BF744BF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2274" y="4276722"/>
            <a:ext cx="4530507" cy="212367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E4EDB85-7700-6F35-99D1-1AE592FA09C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769" y="1498203"/>
            <a:ext cx="3391115" cy="48191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2771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9CFE9B-7BBC-DA33-7A18-B3BF35850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264"/>
            <a:ext cx="10515600" cy="1325563"/>
          </a:xfrm>
        </p:spPr>
        <p:txBody>
          <a:bodyPr/>
          <a:lstStyle/>
          <a:p>
            <a:pPr algn="ctr"/>
            <a:r>
              <a:rPr lang="nl-BE" dirty="0"/>
              <a:t>Beleidsplan Ruimte West-Vlaanderen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B3FA92C-89DE-8E0B-A21C-3D97F0F08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556" y="2149173"/>
            <a:ext cx="7162244" cy="4027789"/>
          </a:xfrm>
        </p:spPr>
        <p:txBody>
          <a:bodyPr/>
          <a:lstStyle/>
          <a:p>
            <a:pPr marL="0" indent="0">
              <a:buNone/>
            </a:pPr>
            <a:r>
              <a:rPr lang="nl-BE" dirty="0"/>
              <a:t>Provincie West-Vlaanderen ziet stedelijk groen als een multifunctioneel groenblauw netwerk dat biodiversiteit, klimaatadaptatie, waterbeheer, recreatie en leefkwaliteit versterkt en de stad en open ruimte met elkaar verbindt.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C028E90-9C73-0E13-6A01-D55429158E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132" y="1690688"/>
            <a:ext cx="3333997" cy="47241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9085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3742993-523B-35C6-D933-832B12D412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0" y="681008"/>
            <a:ext cx="7772400" cy="549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196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EC3F22E7-F56C-37A6-DCE7-A3F027192F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70"/>
          <a:stretch/>
        </p:blipFill>
        <p:spPr>
          <a:xfrm>
            <a:off x="182201" y="0"/>
            <a:ext cx="5229667" cy="68580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5135A5B-EFD7-F30A-5C6F-FB09AEED2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914" y="0"/>
            <a:ext cx="61452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23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733A88-15E0-A0EE-8188-370A5D55B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921" y="138194"/>
            <a:ext cx="10515600" cy="1046523"/>
          </a:xfrm>
        </p:spPr>
        <p:txBody>
          <a:bodyPr/>
          <a:lstStyle/>
          <a:p>
            <a:pPr algn="ctr"/>
            <a:r>
              <a:rPr lang="nl-BE" dirty="0"/>
              <a:t>Weinig concrete doelstellingen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7A4A43A-210B-04B9-D8DA-D67D7FD047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1573" y="1134657"/>
            <a:ext cx="6563768" cy="1675803"/>
          </a:xfrm>
          <a:prstGeom prst="rect">
            <a:avLst/>
          </a:prstGeom>
        </p:spPr>
      </p:pic>
      <p:pic>
        <p:nvPicPr>
          <p:cNvPr id="5" name="Afbeelding 4" descr="Studiedag stedelijk groen | Bomen Beter Beheren">
            <a:extLst>
              <a:ext uri="{FF2B5EF4-FFF2-40B4-BE49-F238E27FC236}">
                <a16:creationId xmlns:a16="http://schemas.microsoft.com/office/drawing/2014/main" id="{8ED57765-3CF0-A780-5696-69C2BF7BB5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1573" y="2873353"/>
            <a:ext cx="6563768" cy="1675803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B478313C-090C-6FC5-99FF-B726F6134ACE}"/>
              </a:ext>
            </a:extLst>
          </p:cNvPr>
          <p:cNvSpPr txBox="1"/>
          <p:nvPr/>
        </p:nvSpPr>
        <p:spPr>
          <a:xfrm>
            <a:off x="1094611" y="4027274"/>
            <a:ext cx="458534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BE" sz="1600" dirty="0">
                <a:solidFill>
                  <a:schemeClr val="accent1">
                    <a:lumMod val="50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Behoud van stedelijk groen en boomkruinbedekking (implementatie van EU Natuurherstelverordening)</a:t>
            </a:r>
          </a:p>
        </p:txBody>
      </p:sp>
      <p:pic>
        <p:nvPicPr>
          <p:cNvPr id="7" name="Afbeelding 6" descr="Ontharden | Blauw Groen Vlaanderen">
            <a:extLst>
              <a:ext uri="{FF2B5EF4-FFF2-40B4-BE49-F238E27FC236}">
                <a16:creationId xmlns:a16="http://schemas.microsoft.com/office/drawing/2014/main" id="{1ACCFDE2-73DA-AB30-C55F-7900931C803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1573" y="4714353"/>
            <a:ext cx="6558182" cy="1675803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BDC271-40BA-BD24-BBD5-A90F6AB71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611" y="6004328"/>
            <a:ext cx="4585348" cy="771656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sz="1600" dirty="0">
                <a:solidFill>
                  <a:schemeClr val="accent1">
                    <a:lumMod val="50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Ontharding: tegen 2050 verhardingsgraad onder het niveau van 2015</a:t>
            </a:r>
          </a:p>
        </p:txBody>
      </p:sp>
    </p:spTree>
    <p:extLst>
      <p:ext uri="{BB962C8B-B14F-4D97-AF65-F5344CB8AC3E}">
        <p14:creationId xmlns:p14="http://schemas.microsoft.com/office/powerpoint/2010/main" val="1169486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10ECC-F651-8BE4-052F-770FDFDD1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Boomspiegeladoptie, je eigen groen plekje in de straat | Kortrijk Newsroom">
            <a:extLst>
              <a:ext uri="{FF2B5EF4-FFF2-40B4-BE49-F238E27FC236}">
                <a16:creationId xmlns:a16="http://schemas.microsoft.com/office/drawing/2014/main" id="{03BF9560-A360-54A6-10C3-45FD7AF80D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3147"/>
            <a:ext cx="2470776" cy="3706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Zuidpark | Tractebel">
            <a:extLst>
              <a:ext uri="{FF2B5EF4-FFF2-40B4-BE49-F238E27FC236}">
                <a16:creationId xmlns:a16="http://schemas.microsoft.com/office/drawing/2014/main" id="{2A522862-CF24-823D-21BD-1D9DC76EC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7211" y="213147"/>
            <a:ext cx="4727913" cy="353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Moermanpark: van grijs naar groenblauw">
            <a:extLst>
              <a:ext uri="{FF2B5EF4-FFF2-40B4-BE49-F238E27FC236}">
                <a16:creationId xmlns:a16="http://schemas.microsoft.com/office/drawing/2014/main" id="{B77F7A03-7A31-5C88-F4B0-4E548B553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7212" y="3931143"/>
            <a:ext cx="4727914" cy="265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Insectenhotel / bijenhotel op maat | ecovery.be">
            <a:extLst>
              <a:ext uri="{FF2B5EF4-FFF2-40B4-BE49-F238E27FC236}">
                <a16:creationId xmlns:a16="http://schemas.microsoft.com/office/drawing/2014/main" id="{500A6791-8A42-7ED9-5FB6-926B9E202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118590"/>
            <a:ext cx="2472004" cy="247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uurzame vaste planten voor het openbaar groen | Straatbeeld">
            <a:extLst>
              <a:ext uri="{FF2B5EF4-FFF2-40B4-BE49-F238E27FC236}">
                <a16:creationId xmlns:a16="http://schemas.microsoft.com/office/drawing/2014/main" id="{1A115643-0AAD-BDB1-7D5C-2FE2179A68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0332" y="209343"/>
            <a:ext cx="4561668" cy="638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0AA4F87-536C-6862-C4C0-60082FD70DBC}"/>
              </a:ext>
            </a:extLst>
          </p:cNvPr>
          <p:cNvSpPr txBox="1"/>
          <p:nvPr/>
        </p:nvSpPr>
        <p:spPr>
          <a:xfrm>
            <a:off x="7630330" y="1295656"/>
            <a:ext cx="2334628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BE" sz="1200" i="1" dirty="0"/>
              <a:t>Gleditsia triacanthos</a:t>
            </a:r>
            <a:r>
              <a:rPr lang="nl-BE" sz="1200" dirty="0"/>
              <a:t>, N-Amerika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207A07D-9E06-2C73-B201-400871C1366F}"/>
              </a:ext>
            </a:extLst>
          </p:cNvPr>
          <p:cNvSpPr txBox="1"/>
          <p:nvPr/>
        </p:nvSpPr>
        <p:spPr>
          <a:xfrm>
            <a:off x="10056449" y="3152001"/>
            <a:ext cx="2135551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BE" sz="1200" i="1" dirty="0"/>
              <a:t>Persicaria amplexicaulis</a:t>
            </a:r>
            <a:r>
              <a:rPr lang="nl-BE" sz="1200" dirty="0"/>
              <a:t>, Azië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F90A4718-3C41-BC3B-4833-B0F2CF2A0B09}"/>
              </a:ext>
            </a:extLst>
          </p:cNvPr>
          <p:cNvSpPr txBox="1"/>
          <p:nvPr/>
        </p:nvSpPr>
        <p:spPr>
          <a:xfrm>
            <a:off x="7630330" y="4118590"/>
            <a:ext cx="2614941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BE" sz="1200" i="1" dirty="0"/>
              <a:t>Agastache </a:t>
            </a:r>
            <a:r>
              <a:rPr lang="nl-BE" sz="1200" dirty="0"/>
              <a:t>hybride, N-Amerika &amp; Azië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2CCEE45-1651-4B1B-7030-D847E71F395C}"/>
              </a:ext>
            </a:extLst>
          </p:cNvPr>
          <p:cNvSpPr txBox="1"/>
          <p:nvPr/>
        </p:nvSpPr>
        <p:spPr>
          <a:xfrm>
            <a:off x="9964958" y="5343402"/>
            <a:ext cx="2225518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BE" sz="1200" i="1" dirty="0"/>
              <a:t>Rudbeckia fulgida</a:t>
            </a:r>
            <a:r>
              <a:rPr lang="nl-BE" sz="1200" dirty="0"/>
              <a:t>, N-Amerika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B8A7DD13-97B7-76F2-1B20-EDC30216F640}"/>
              </a:ext>
            </a:extLst>
          </p:cNvPr>
          <p:cNvSpPr txBox="1"/>
          <p:nvPr/>
        </p:nvSpPr>
        <p:spPr>
          <a:xfrm>
            <a:off x="7630330" y="6094659"/>
            <a:ext cx="2944333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BE" sz="1200" i="1" dirty="0"/>
              <a:t>Nepeta faassenii</a:t>
            </a:r>
            <a:r>
              <a:rPr lang="nl-BE" sz="1200" dirty="0"/>
              <a:t>, hybride Z-Europa &amp; Azië</a:t>
            </a:r>
          </a:p>
        </p:txBody>
      </p:sp>
    </p:spTree>
    <p:extLst>
      <p:ext uri="{BB962C8B-B14F-4D97-AF65-F5344CB8AC3E}">
        <p14:creationId xmlns:p14="http://schemas.microsoft.com/office/powerpoint/2010/main" val="1357658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8C7D74-5CFB-C5EC-A8E8-95A71C99D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763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nl-BE" sz="4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Functionele landschappen: denken vanuit ES en soorten</a:t>
            </a:r>
          </a:p>
        </p:txBody>
      </p:sp>
      <p:pic>
        <p:nvPicPr>
          <p:cNvPr id="3074" name="Picture 2" descr="Standpunt van Bas Van der Veken - Zuurstof 2024-1">
            <a:extLst>
              <a:ext uri="{FF2B5EF4-FFF2-40B4-BE49-F238E27FC236}">
                <a16:creationId xmlns:a16="http://schemas.microsoft.com/office/drawing/2014/main" id="{EAF7D082-C8B6-FD84-091A-8D378570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23090"/>
            <a:ext cx="6823402" cy="341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hlinkClick r:id="rId3"/>
            <a:extLst>
              <a:ext uri="{FF2B5EF4-FFF2-40B4-BE49-F238E27FC236}">
                <a16:creationId xmlns:a16="http://schemas.microsoft.com/office/drawing/2014/main" id="{72F66422-5937-047F-4D67-3E4B4175C05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31421" y="1965284"/>
            <a:ext cx="5160579" cy="356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351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B2B392-5E23-F3B1-B9E2-4F5371F36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Vlaanderen: 11% tuinoppervlakte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6FBE31ED-576D-1FCE-0973-74992960220F}"/>
              </a:ext>
            </a:extLst>
          </p:cNvPr>
          <p:cNvSpPr txBox="1"/>
          <p:nvPr/>
        </p:nvSpPr>
        <p:spPr>
          <a:xfrm>
            <a:off x="7738998" y="6033632"/>
            <a:ext cx="3853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i="1" dirty="0" err="1"/>
              <a:t>MASresearch</a:t>
            </a:r>
            <a:r>
              <a:rPr lang="nl-BE" i="1" dirty="0"/>
              <a:t> in opdracht van VLACO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B7ED27C-F4AC-BCD1-7E83-F15AA86BE4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854" y="1517152"/>
            <a:ext cx="7091050" cy="3031288"/>
          </a:xfrm>
          <a:prstGeom prst="rect">
            <a:avLst/>
          </a:prstGeom>
        </p:spPr>
      </p:pic>
      <p:pic>
        <p:nvPicPr>
          <p:cNvPr id="3074" name="Picture 2" descr="Gemiddelde samenstelling van een Vlaamse tuin">
            <a:extLst>
              <a:ext uri="{FF2B5EF4-FFF2-40B4-BE49-F238E27FC236}">
                <a16:creationId xmlns:a16="http://schemas.microsoft.com/office/drawing/2014/main" id="{BD7AD69A-E7D3-AEB4-C15D-0240E90CA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8998" y="4230131"/>
            <a:ext cx="6008248" cy="185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114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3F097F1-B51B-A7D4-6440-5BB36C063D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263049"/>
            <a:ext cx="4752475" cy="2671274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C31CB807-4B38-1214-A0F8-5206AB0058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7207" y="1268494"/>
            <a:ext cx="4752475" cy="266582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6789B22-7878-DD36-2E45-203CCB15C32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1" y="4041095"/>
            <a:ext cx="4752474" cy="267252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C1450EBB-DC98-5409-8564-AA6CE44F809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6326" y="4040966"/>
            <a:ext cx="4753356" cy="2672521"/>
          </a:xfrm>
          <a:prstGeom prst="rect">
            <a:avLst/>
          </a:prstGeom>
        </p:spPr>
      </p:pic>
      <p:pic>
        <p:nvPicPr>
          <p:cNvPr id="6146" name="Picture 2" descr="Vlaamse Tuinaannemer">
            <a:extLst>
              <a:ext uri="{FF2B5EF4-FFF2-40B4-BE49-F238E27FC236}">
                <a16:creationId xmlns:a16="http://schemas.microsoft.com/office/drawing/2014/main" id="{F91881C7-5F2B-A04C-0D1F-9B9C11169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634" y="132353"/>
            <a:ext cx="3392905" cy="103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C52D870B-D199-AE68-D170-D978BE1DD87F}"/>
              </a:ext>
            </a:extLst>
          </p:cNvPr>
          <p:cNvSpPr txBox="1"/>
          <p:nvPr/>
        </p:nvSpPr>
        <p:spPr>
          <a:xfrm>
            <a:off x="3633539" y="535259"/>
            <a:ext cx="3389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/>
              <a:t>(effect)</a:t>
            </a:r>
          </a:p>
        </p:txBody>
      </p:sp>
    </p:spTree>
    <p:extLst>
      <p:ext uri="{BB962C8B-B14F-4D97-AF65-F5344CB8AC3E}">
        <p14:creationId xmlns:p14="http://schemas.microsoft.com/office/powerpoint/2010/main" val="1121620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D8CCB-6336-C9B4-1B87-2473C5035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4162556-C1FD-D2C9-3E8F-D0695D68116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497" y="0"/>
            <a:ext cx="5697162" cy="6858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956BBBA-38A4-D172-DC48-62BE4E7E94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7659" y="2906535"/>
            <a:ext cx="6182012" cy="301990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8574C0B-64E6-72F6-6E26-616B75CBF63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7659" y="75564"/>
            <a:ext cx="6182012" cy="268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47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F09A23-0DBC-44DE-4485-0648EBD0B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985259-20C6-A392-C957-EEF3C82BE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068CFA0-66CE-4843-3709-1819B6BD3E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211" y="516808"/>
            <a:ext cx="5271781" cy="532333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A67488F-3B58-43BA-BB6F-32D2E7C46F6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470086"/>
            <a:ext cx="5874789" cy="541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491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B8FD1-C0A3-79CE-B5D8-14CDD3C64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E53C2B-AB9C-567C-93E8-9AF9A94BC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F77CE1C-EB0B-5A43-22F3-C1114E159A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09356" y="431869"/>
            <a:ext cx="4988743" cy="534820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7402806-D652-E1C4-E24D-305469CADA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9254" y="3391006"/>
            <a:ext cx="3433390" cy="3428999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FAEA610D-1D28-A6A7-DAB7-DC69808C522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9254" y="63655"/>
            <a:ext cx="3686054" cy="304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816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178DD-9895-1FC9-E20C-22762D27B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small garden">
            <a:extLst>
              <a:ext uri="{FF2B5EF4-FFF2-40B4-BE49-F238E27FC236}">
                <a16:creationId xmlns:a16="http://schemas.microsoft.com/office/drawing/2014/main" id="{346454D9-527D-AD17-9D4F-FA0B369A2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D8C21B8-A1C1-FE06-217B-3D3FD351B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117" y="231146"/>
            <a:ext cx="10976811" cy="1325563"/>
          </a:xfrm>
        </p:spPr>
        <p:txBody>
          <a:bodyPr/>
          <a:lstStyle/>
          <a:p>
            <a:r>
              <a:rPr lang="nl-BE" b="1" dirty="0"/>
              <a:t>180 voortuinen in 3 steden </a:t>
            </a:r>
            <a:r>
              <a:rPr lang="nl-BE" sz="2400" b="1" dirty="0"/>
              <a:t>(Kortrijk, Waregem, Moeskroen)</a:t>
            </a:r>
            <a:endParaRPr lang="nl-BE" b="1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B8D473-837A-F98C-F0C8-86E4B1229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117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BE" sz="3600" b="1" dirty="0"/>
              <a:t>circa 720 plantensoorten</a:t>
            </a:r>
          </a:p>
          <a:p>
            <a:r>
              <a:rPr lang="nl-BE" dirty="0"/>
              <a:t>57% uitheems – 43% inheems</a:t>
            </a:r>
          </a:p>
          <a:p>
            <a:endParaRPr lang="nl-BE" dirty="0"/>
          </a:p>
          <a:p>
            <a:endParaRPr lang="nl-BE" dirty="0"/>
          </a:p>
          <a:p>
            <a:pPr marL="0" indent="0">
              <a:buNone/>
            </a:pPr>
            <a:r>
              <a:rPr lang="nl-BE" sz="3600" b="1" dirty="0"/>
              <a:t>Redenen van plantenkeuze</a:t>
            </a:r>
          </a:p>
          <a:p>
            <a:r>
              <a:rPr lang="nl-BE" dirty="0"/>
              <a:t>Onderhoudsgemak: 48% van de respondenten</a:t>
            </a:r>
          </a:p>
          <a:p>
            <a:r>
              <a:rPr lang="nl-BE" dirty="0"/>
              <a:t>Esthetische waarde: 47% van de respondenten</a:t>
            </a:r>
          </a:p>
          <a:p>
            <a:r>
              <a:rPr lang="nl-BE" dirty="0"/>
              <a:t>Biodiversiteit: 3% van de respondenten</a:t>
            </a:r>
          </a:p>
        </p:txBody>
      </p:sp>
      <p:pic>
        <p:nvPicPr>
          <p:cNvPr id="5" name="Afbeelding 4" descr="Afbeelding met Lettertype, Graphics, grafische vormgeving, schermopname&#10;&#10;Door AI gegenereerde inhoud is mogelijk onjuist.">
            <a:extLst>
              <a:ext uri="{FF2B5EF4-FFF2-40B4-BE49-F238E27FC236}">
                <a16:creationId xmlns:a16="http://schemas.microsoft.com/office/drawing/2014/main" id="{EF22505B-3534-37BD-322F-19BCB38491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2398" y="5763126"/>
            <a:ext cx="2417150" cy="863728"/>
          </a:xfrm>
          <a:prstGeom prst="rect">
            <a:avLst/>
          </a:prstGeom>
        </p:spPr>
      </p:pic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F678FFE7-8FD4-B4D6-C7F6-53DA475BD841}"/>
              </a:ext>
            </a:extLst>
          </p:cNvPr>
          <p:cNvSpPr txBox="1">
            <a:spLocks/>
          </p:cNvSpPr>
          <p:nvPr/>
        </p:nvSpPr>
        <p:spPr>
          <a:xfrm>
            <a:off x="176464" y="96253"/>
            <a:ext cx="1010653" cy="6665494"/>
          </a:xfrm>
          <a:prstGeom prst="rect">
            <a:avLst/>
          </a:prstGeom>
          <a:effectLst>
            <a:outerShdw blurRad="50800" dist="63500" dir="5400000" algn="ctr" rotWithShape="0">
              <a:schemeClr val="tx1"/>
            </a:outerShdw>
          </a:effectLst>
        </p:spPr>
        <p:txBody>
          <a:bodyPr vert="vert270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l-BE" sz="5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SOORTEN DIVERSITEIT</a:t>
            </a:r>
          </a:p>
        </p:txBody>
      </p:sp>
    </p:spTree>
    <p:extLst>
      <p:ext uri="{BB962C8B-B14F-4D97-AF65-F5344CB8AC3E}">
        <p14:creationId xmlns:p14="http://schemas.microsoft.com/office/powerpoint/2010/main" val="13965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1443DE-5B86-9E4B-579C-21670281B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07683"/>
          </a:xfrm>
        </p:spPr>
        <p:txBody>
          <a:bodyPr>
            <a:normAutofit/>
          </a:bodyPr>
          <a:lstStyle/>
          <a:p>
            <a:r>
              <a:rPr lang="nl-BE" sz="6000" dirty="0"/>
              <a:t>Een tuin met 150 plantensoorten is niet per definitie ecologisch waardevol wanneer deze planten geen functionele relaties aangaan met andere soorten of met het landschap. </a:t>
            </a:r>
          </a:p>
        </p:txBody>
      </p:sp>
    </p:spTree>
    <p:extLst>
      <p:ext uri="{BB962C8B-B14F-4D97-AF65-F5344CB8AC3E}">
        <p14:creationId xmlns:p14="http://schemas.microsoft.com/office/powerpoint/2010/main" val="2665172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80447CA-A63F-D16A-87E8-FDDF4DA96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8" y="869795"/>
            <a:ext cx="10643937" cy="53183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sz="3200" dirty="0"/>
              <a:t>Variabelen die het sterkste gekoppeld zijn aan …</a:t>
            </a:r>
          </a:p>
          <a:p>
            <a:pPr marL="0" indent="0">
              <a:buNone/>
            </a:pPr>
            <a:endParaRPr lang="nl-BE" sz="3200" dirty="0"/>
          </a:p>
          <a:p>
            <a:r>
              <a:rPr lang="nl-BE" sz="3200" dirty="0"/>
              <a:t>insectenrijkdom in NL voortuinen </a:t>
            </a:r>
            <a:r>
              <a:rPr lang="nl-BE" sz="2400" i="1" dirty="0"/>
              <a:t>(Morpurgo et al., 2024)</a:t>
            </a:r>
            <a:endParaRPr lang="nl-BE" sz="3200" i="1" dirty="0"/>
          </a:p>
          <a:p>
            <a:r>
              <a:rPr lang="nl-BE" sz="3200" dirty="0"/>
              <a:t>vogelsoorten in historische tuinen in Oxford </a:t>
            </a:r>
            <a:r>
              <a:rPr lang="nl-BE" sz="2400" i="1" dirty="0"/>
              <a:t>(Biroli et al., 2020)</a:t>
            </a:r>
            <a:endParaRPr lang="nl-BE" sz="3200" i="1" dirty="0"/>
          </a:p>
          <a:p>
            <a:r>
              <a:rPr lang="nl-BE" sz="3200" dirty="0"/>
              <a:t>algemene soortenrijkdom in tuinen </a:t>
            </a:r>
            <a:r>
              <a:rPr lang="nl-BE" sz="2400" i="1" dirty="0"/>
              <a:t>(Delahay et al., 2023)</a:t>
            </a:r>
            <a:endParaRPr lang="nl-BE" sz="3200" i="1" dirty="0"/>
          </a:p>
          <a:p>
            <a:r>
              <a:rPr lang="nl-BE" sz="3200" dirty="0"/>
              <a:t>planten en ongewervelden in tuinen </a:t>
            </a:r>
            <a:r>
              <a:rPr lang="nl-BE" sz="2400" i="1" dirty="0"/>
              <a:t>(Park et al., 2026)</a:t>
            </a:r>
            <a:endParaRPr lang="nl-BE" sz="3200" i="1" dirty="0"/>
          </a:p>
          <a:p>
            <a:pPr marL="0" indent="0">
              <a:buNone/>
            </a:pPr>
            <a:endParaRPr lang="nl-BE" sz="3200" dirty="0"/>
          </a:p>
          <a:p>
            <a:pPr marL="0" indent="0">
              <a:buNone/>
            </a:pPr>
            <a:r>
              <a:rPr lang="nl-BE" sz="3200" dirty="0"/>
              <a:t>… zijn vegetatiestructuur, habitatvariatie, microklimaat, oppervlakte, isolatie.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DB7B19C8-78F1-43DC-1896-9575ABFDA2C4}"/>
              </a:ext>
            </a:extLst>
          </p:cNvPr>
          <p:cNvSpPr txBox="1">
            <a:spLocks/>
          </p:cNvSpPr>
          <p:nvPr/>
        </p:nvSpPr>
        <p:spPr>
          <a:xfrm>
            <a:off x="176464" y="96253"/>
            <a:ext cx="1010653" cy="6665494"/>
          </a:xfrm>
          <a:prstGeom prst="rect">
            <a:avLst/>
          </a:prstGeom>
          <a:effectLst>
            <a:outerShdw blurRad="50800" dist="63500" dir="5400000" algn="ctr" rotWithShape="0">
              <a:schemeClr val="tx1"/>
            </a:outerShdw>
          </a:effectLst>
        </p:spPr>
        <p:txBody>
          <a:bodyPr vert="vert270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l-BE" sz="5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HABITAT DIVERSITEIT</a:t>
            </a:r>
          </a:p>
        </p:txBody>
      </p:sp>
    </p:spTree>
    <p:extLst>
      <p:ext uri="{BB962C8B-B14F-4D97-AF65-F5344CB8AC3E}">
        <p14:creationId xmlns:p14="http://schemas.microsoft.com/office/powerpoint/2010/main" val="1390122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opulaties - Ecologie">
            <a:extLst>
              <a:ext uri="{FF2B5EF4-FFF2-40B4-BE49-F238E27FC236}">
                <a16:creationId xmlns:a16="http://schemas.microsoft.com/office/drawing/2014/main" id="{C1EB6DDA-BC2A-0172-3845-6EDD01371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9000" y="427153"/>
            <a:ext cx="10414000" cy="424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989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D77AD3-2CA2-8775-0F8D-0658D3B22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6" name="Tijdelijke aanduiding voor inhoud 5" descr="Afbeelding met plant, Zaadplant, Forb, buitenshuis&#10;&#10;Door AI gegenereerde inhoud is mogelijk onjuist.">
            <a:extLst>
              <a:ext uri="{FF2B5EF4-FFF2-40B4-BE49-F238E27FC236}">
                <a16:creationId xmlns:a16="http://schemas.microsoft.com/office/drawing/2014/main" id="{F198469A-93CC-BD77-A727-6ACF49B24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531" y="0"/>
            <a:ext cx="3836022" cy="3836022"/>
          </a:xfrm>
          <a:prstGeom prst="rect">
            <a:avLst/>
          </a:prstGeom>
        </p:spPr>
      </p:pic>
      <p:pic>
        <p:nvPicPr>
          <p:cNvPr id="8" name="Afbeelding 7" descr="Afbeelding met boom, buitenshuis, raam, Tuinarchitectuur&#10;&#10;Door AI gegenereerde inhoud is mogelijk onjuist.">
            <a:extLst>
              <a:ext uri="{FF2B5EF4-FFF2-40B4-BE49-F238E27FC236}">
                <a16:creationId xmlns:a16="http://schemas.microsoft.com/office/drawing/2014/main" id="{57C4DC1F-AD53-7E0E-DC17-C4539713CE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7553" y="1"/>
            <a:ext cx="3836022" cy="3836022"/>
          </a:xfrm>
          <a:prstGeom prst="rect">
            <a:avLst/>
          </a:prstGeom>
        </p:spPr>
      </p:pic>
      <p:pic>
        <p:nvPicPr>
          <p:cNvPr id="11" name="Afbeelding 10" descr="Afbeelding met gras, buitenshuis, hemel, boom&#10;&#10;Door AI gegenereerde inhoud is mogelijk onjuist.">
            <a:extLst>
              <a:ext uri="{FF2B5EF4-FFF2-40B4-BE49-F238E27FC236}">
                <a16:creationId xmlns:a16="http://schemas.microsoft.com/office/drawing/2014/main" id="{53CC3D2E-D715-2352-6C54-F231CCE37B0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3576" y="0"/>
            <a:ext cx="3836022" cy="3836022"/>
          </a:xfrm>
          <a:prstGeom prst="rect">
            <a:avLst/>
          </a:prstGeom>
        </p:spPr>
      </p:pic>
      <p:pic>
        <p:nvPicPr>
          <p:cNvPr id="13" name="Afbeelding 12" descr="Afbeelding met wolk, gras, hemel, buitenshuis&#10;&#10;Door AI gegenereerde inhoud is mogelijk onjuist.">
            <a:extLst>
              <a:ext uri="{FF2B5EF4-FFF2-40B4-BE49-F238E27FC236}">
                <a16:creationId xmlns:a16="http://schemas.microsoft.com/office/drawing/2014/main" id="{B48AA34F-0582-F3F6-93D6-39F8E9C769D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9589" y="3362348"/>
            <a:ext cx="3578304" cy="3363448"/>
          </a:xfrm>
          <a:prstGeom prst="rect">
            <a:avLst/>
          </a:prstGeom>
        </p:spPr>
      </p:pic>
      <p:pic>
        <p:nvPicPr>
          <p:cNvPr id="15" name="Afbeelding 14" descr="Afbeelding met buitenshuis, peuter, jongen, kleding&#10;&#10;Door AI gegenereerde inhoud is mogelijk onjuist.">
            <a:extLst>
              <a:ext uri="{FF2B5EF4-FFF2-40B4-BE49-F238E27FC236}">
                <a16:creationId xmlns:a16="http://schemas.microsoft.com/office/drawing/2014/main" id="{34CB91CF-BF7D-7EE8-AC06-79D35FC84AF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50433" y="3362348"/>
            <a:ext cx="4049684" cy="3031374"/>
          </a:xfrm>
          <a:prstGeom prst="rect">
            <a:avLst/>
          </a:prstGeom>
        </p:spPr>
      </p:pic>
      <p:pic>
        <p:nvPicPr>
          <p:cNvPr id="17" name="Afbeelding 16" descr="Afbeelding met buitenshuis, hemel, boom, struik&#10;&#10;Door AI gegenereerde inhoud is mogelijk onjuist.">
            <a:extLst>
              <a:ext uri="{FF2B5EF4-FFF2-40B4-BE49-F238E27FC236}">
                <a16:creationId xmlns:a16="http://schemas.microsoft.com/office/drawing/2014/main" id="{1780A8CD-0B2D-2122-B0EE-FC2E206F1F3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19025" y="3429000"/>
            <a:ext cx="3755764" cy="3063875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A4499B5C-CE6F-6BEA-283E-C132071F5B48}"/>
              </a:ext>
            </a:extLst>
          </p:cNvPr>
          <p:cNvSpPr txBox="1"/>
          <p:nvPr/>
        </p:nvSpPr>
        <p:spPr>
          <a:xfrm>
            <a:off x="10119483" y="6492875"/>
            <a:ext cx="16905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200" dirty="0"/>
              <a:t>Foto’s Kenny De Boeck</a:t>
            </a:r>
          </a:p>
        </p:txBody>
      </p:sp>
    </p:spTree>
    <p:extLst>
      <p:ext uri="{BB962C8B-B14F-4D97-AF65-F5344CB8AC3E}">
        <p14:creationId xmlns:p14="http://schemas.microsoft.com/office/powerpoint/2010/main" val="3848544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CBEBC-F6E7-D800-BBBF-60B68E7D0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opulaties - Ecologie">
            <a:extLst>
              <a:ext uri="{FF2B5EF4-FFF2-40B4-BE49-F238E27FC236}">
                <a16:creationId xmlns:a16="http://schemas.microsoft.com/office/drawing/2014/main" id="{BE6D3EB8-0F44-3161-4E4B-A05223EF0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9000" y="427153"/>
            <a:ext cx="10414000" cy="424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59DDC2E6-7EED-CB17-803D-57312C0CCEA7}"/>
              </a:ext>
            </a:extLst>
          </p:cNvPr>
          <p:cNvSpPr/>
          <p:nvPr/>
        </p:nvSpPr>
        <p:spPr>
          <a:xfrm>
            <a:off x="889000" y="4884234"/>
            <a:ext cx="2066073" cy="17842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0CB07E85-2F39-53FD-F9B6-7C488BD70D47}"/>
              </a:ext>
            </a:extLst>
          </p:cNvPr>
          <p:cNvSpPr/>
          <p:nvPr/>
        </p:nvSpPr>
        <p:spPr>
          <a:xfrm>
            <a:off x="2955073" y="5211028"/>
            <a:ext cx="8207298" cy="178420"/>
          </a:xfrm>
          <a:prstGeom prst="rect">
            <a:avLst/>
          </a:prstGeom>
          <a:gradFill>
            <a:gsLst>
              <a:gs pos="0">
                <a:srgbClr val="FD5700"/>
              </a:gs>
              <a:gs pos="29000">
                <a:srgbClr val="FFC000"/>
              </a:gs>
              <a:gs pos="59000">
                <a:srgbClr val="FFFF00"/>
              </a:gs>
              <a:gs pos="100000">
                <a:srgbClr val="00B050"/>
              </a:gs>
            </a:gsLst>
            <a:lin ang="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99F3357D-1524-BFD9-C509-517610B4A4E3}"/>
              </a:ext>
            </a:extLst>
          </p:cNvPr>
          <p:cNvSpPr txBox="1"/>
          <p:nvPr/>
        </p:nvSpPr>
        <p:spPr>
          <a:xfrm>
            <a:off x="889000" y="5854390"/>
            <a:ext cx="9849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/>
              <a:t>Een ecologische tuin is de perfecte uitvlucht voor luiaards?</a:t>
            </a:r>
          </a:p>
        </p:txBody>
      </p:sp>
    </p:spTree>
    <p:extLst>
      <p:ext uri="{BB962C8B-B14F-4D97-AF65-F5344CB8AC3E}">
        <p14:creationId xmlns:p14="http://schemas.microsoft.com/office/powerpoint/2010/main" val="648860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 descr="Seasonal Field Ecologist Vacancies : Urban Green">
            <a:extLst>
              <a:ext uri="{FF2B5EF4-FFF2-40B4-BE49-F238E27FC236}">
                <a16:creationId xmlns:a16="http://schemas.microsoft.com/office/drawing/2014/main" id="{F6F14A09-0C6B-F0BE-9590-BA8318610E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68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preuk tegeltje meten is weten? Direct maken en bestellen">
            <a:extLst>
              <a:ext uri="{FF2B5EF4-FFF2-40B4-BE49-F238E27FC236}">
                <a16:creationId xmlns:a16="http://schemas.microsoft.com/office/drawing/2014/main" id="{7922ABD6-CC0C-E6DD-293B-05D1EA133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0196" y="1690688"/>
            <a:ext cx="3106233" cy="310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27,200+ Woman With Binoculars Stock Photos, Pictures &amp; Royalty-Free Images  - iStock | Business woman with binoculars, Young woman with binoculars,  Black woman with binoculars">
            <a:extLst>
              <a:ext uri="{FF2B5EF4-FFF2-40B4-BE49-F238E27FC236}">
                <a16:creationId xmlns:a16="http://schemas.microsoft.com/office/drawing/2014/main" id="{C6DA130C-F49A-25FB-A328-16302EA327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2951484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318FA3C0-8767-BB9C-3E42-E557EFA44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8710" y="1111799"/>
            <a:ext cx="3716635" cy="383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Tijdelijke aanduiding voor inhoud 3">
            <a:extLst>
              <a:ext uri="{FF2B5EF4-FFF2-40B4-BE49-F238E27FC236}">
                <a16:creationId xmlns:a16="http://schemas.microsoft.com/office/drawing/2014/main" id="{48035541-1632-B7F9-EAC0-1FAFDF0798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41295" y="1736639"/>
            <a:ext cx="2951464" cy="1659891"/>
          </a:xfrm>
          <a:prstGeom prst="rect">
            <a:avLst/>
          </a:prstGeom>
        </p:spPr>
      </p:pic>
      <p:pic>
        <p:nvPicPr>
          <p:cNvPr id="7" name="Picture 8" descr="Nachtvlinders">
            <a:extLst>
              <a:ext uri="{FF2B5EF4-FFF2-40B4-BE49-F238E27FC236}">
                <a16:creationId xmlns:a16="http://schemas.microsoft.com/office/drawing/2014/main" id="{C53939AB-123D-10FA-5647-29BCAE095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5211" y="3889762"/>
            <a:ext cx="1045696" cy="1637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>
            <a:extLst>
              <a:ext uri="{FF2B5EF4-FFF2-40B4-BE49-F238E27FC236}">
                <a16:creationId xmlns:a16="http://schemas.microsoft.com/office/drawing/2014/main" id="{FB2D3872-6150-C97B-CBA4-6C868607A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80846" y="3824459"/>
            <a:ext cx="1177640" cy="1637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ANWB vogelgids van Europa, Lars Svensson | 9789018012120 | Boeken | bol">
            <a:extLst>
              <a:ext uri="{FF2B5EF4-FFF2-40B4-BE49-F238E27FC236}">
                <a16:creationId xmlns:a16="http://schemas.microsoft.com/office/drawing/2014/main" id="{3A3E1952-88A6-85D0-517B-9B3A7C8DF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60907" y="3889762"/>
            <a:ext cx="1072269" cy="156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94588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330</Words>
  <Application>Microsoft Macintosh PowerPoint</Application>
  <PresentationFormat>Breedbeeld</PresentationFormat>
  <Paragraphs>41</Paragraphs>
  <Slides>22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Baskerville</vt:lpstr>
      <vt:lpstr>Kantoorthema</vt:lpstr>
      <vt:lpstr>Natuurinclusief: van buurt tot huis</vt:lpstr>
      <vt:lpstr>PowerPoint-presentatie</vt:lpstr>
      <vt:lpstr>Beleidsplan Ruimte Vlaanderen (BRV)</vt:lpstr>
      <vt:lpstr>Beleidsplan Ruimte West-Vlaanderen</vt:lpstr>
      <vt:lpstr>PowerPoint-presentatie</vt:lpstr>
      <vt:lpstr>PowerPoint-presentatie</vt:lpstr>
      <vt:lpstr>Weinig concrete doelstellingen</vt:lpstr>
      <vt:lpstr>PowerPoint-presentatie</vt:lpstr>
      <vt:lpstr>Functionele landschappen: denken vanuit ES en soorten</vt:lpstr>
      <vt:lpstr>Vlaanderen: 11% tuinoppervlakte</vt:lpstr>
      <vt:lpstr>PowerPoint-presentatie</vt:lpstr>
      <vt:lpstr>PowerPoint-presentatie</vt:lpstr>
      <vt:lpstr>PowerPoint-presentatie</vt:lpstr>
      <vt:lpstr>PowerPoint-presentatie</vt:lpstr>
      <vt:lpstr>180 voortuinen in 3 steden (Kortrijk, Waregem, Moeskroen)</vt:lpstr>
      <vt:lpstr>Een tuin met 150 plantensoorten is niet per definitie ecologisch waardevol wanneer deze planten geen functionele relaties aangaan met andere soorten of met het landschap.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Dieter Anseeuw</dc:creator>
  <cp:lastModifiedBy>Dieter Anseeuw</cp:lastModifiedBy>
  <cp:revision>2</cp:revision>
  <dcterms:created xsi:type="dcterms:W3CDTF">2025-09-22T18:25:07Z</dcterms:created>
  <dcterms:modified xsi:type="dcterms:W3CDTF">2026-09-28T13:22:15Z</dcterms:modified>
</cp:coreProperties>
</file>